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</p:sldIdLst>
  <p:sldSz cy="5143500" cx="9144000"/>
  <p:notesSz cx="6858000" cy="9144000"/>
  <p:embeddedFontLst>
    <p:embeddedFont>
      <p:font typeface="Ubuntu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9996D05-60C9-4F27-A60E-F94F482525D0}">
  <a:tblStyle styleId="{D9996D05-60C9-4F27-A60E-F94F482525D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Ubuntu-bold.fntdata"/><Relationship Id="rId10" Type="http://schemas.openxmlformats.org/officeDocument/2006/relationships/font" Target="fonts/Ubuntu-regular.fntdata"/><Relationship Id="rId13" Type="http://schemas.openxmlformats.org/officeDocument/2006/relationships/font" Target="fonts/Ubuntu-boldItalic.fntdata"/><Relationship Id="rId12" Type="http://schemas.openxmlformats.org/officeDocument/2006/relationships/font" Target="fonts/Ubuntu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2c9c1f479b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2c9c1f479b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d8adea56a9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d8adea56a9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-88350" y="-67900"/>
            <a:ext cx="9320699" cy="52792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type="ctrTitle"/>
          </p:nvPr>
        </p:nvSpPr>
        <p:spPr>
          <a:xfrm>
            <a:off x="463550" y="1698750"/>
            <a:ext cx="6648600" cy="8730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s" sz="392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Mapa Customer Journey</a:t>
            </a:r>
            <a:endParaRPr b="1" sz="392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3550" y="367750"/>
            <a:ext cx="1706501" cy="4923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542150" y="2689613"/>
            <a:ext cx="4472700" cy="608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20700" y="683575"/>
            <a:ext cx="4527825" cy="452782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542150" y="2710325"/>
            <a:ext cx="4619100" cy="56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3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Proceso de Onboarding</a:t>
            </a:r>
            <a:endParaRPr sz="3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38480" l="0" r="0" t="0"/>
          <a:stretch/>
        </p:blipFill>
        <p:spPr>
          <a:xfrm>
            <a:off x="0" y="0"/>
            <a:ext cx="9144001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>
            <p:ph idx="1" type="subTitle"/>
          </p:nvPr>
        </p:nvSpPr>
        <p:spPr>
          <a:xfrm>
            <a:off x="311700" y="635775"/>
            <a:ext cx="5954100" cy="144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002955"/>
                </a:solidFill>
                <a:latin typeface="Ubuntu"/>
                <a:ea typeface="Ubuntu"/>
                <a:cs typeface="Ubuntu"/>
                <a:sym typeface="Ubuntu"/>
              </a:rPr>
              <a:t>En este documento podrá delinear el recorrido que sigue su cliente durante el proceso de aplicación de su servicio o producto.</a:t>
            </a:r>
            <a:endParaRPr sz="1500">
              <a:solidFill>
                <a:srgbClr val="002955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>
                <a:solidFill>
                  <a:srgbClr val="002955"/>
                </a:solidFill>
                <a:latin typeface="Ubuntu"/>
                <a:ea typeface="Ubuntu"/>
                <a:cs typeface="Ubuntu"/>
                <a:sym typeface="Ubuntu"/>
              </a:rPr>
              <a:t>Esto le permitirá identificar áreas de mejora en cada etapa, así como reconocer hallazgos y éxitos. </a:t>
            </a:r>
            <a:endParaRPr sz="1500">
              <a:solidFill>
                <a:srgbClr val="002955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66" name="Google Shape;66;p14"/>
          <p:cNvSpPr txBox="1"/>
          <p:nvPr>
            <p:ph idx="1" type="subTitle"/>
          </p:nvPr>
        </p:nvSpPr>
        <p:spPr>
          <a:xfrm>
            <a:off x="311700" y="3713450"/>
            <a:ext cx="5208600" cy="6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002955"/>
                </a:solidFill>
                <a:latin typeface="Ubuntu"/>
                <a:ea typeface="Ubuntu"/>
                <a:cs typeface="Ubuntu"/>
                <a:sym typeface="Ubuntu"/>
              </a:rPr>
              <a:t>Puede eliminar, modificar o agregar secciones según las necesidades específicas de su negocio.</a:t>
            </a:r>
            <a:endParaRPr sz="1300">
              <a:solidFill>
                <a:srgbClr val="002955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2955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2955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pic>
        <p:nvPicPr>
          <p:cNvPr id="67" name="Google Shape;67;p14"/>
          <p:cNvPicPr preferRelativeResize="0"/>
          <p:nvPr/>
        </p:nvPicPr>
        <p:blipFill rotWithShape="1">
          <a:blip r:embed="rId4">
            <a:alphaModFix/>
          </a:blip>
          <a:srcRect b="54747" l="25132" r="31921" t="0"/>
          <a:stretch/>
        </p:blipFill>
        <p:spPr>
          <a:xfrm>
            <a:off x="4944725" y="718900"/>
            <a:ext cx="4199275" cy="442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995650"/>
            <a:ext cx="5078999" cy="138131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4"/>
          <p:cNvSpPr txBox="1"/>
          <p:nvPr>
            <p:ph idx="1" type="subTitle"/>
          </p:nvPr>
        </p:nvSpPr>
        <p:spPr>
          <a:xfrm>
            <a:off x="457125" y="2194600"/>
            <a:ext cx="4376400" cy="98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400">
                <a:solidFill>
                  <a:srgbClr val="6A00A7"/>
                </a:solidFill>
                <a:latin typeface="Ubuntu"/>
                <a:ea typeface="Ubuntu"/>
                <a:cs typeface="Ubuntu"/>
                <a:sym typeface="Ubuntu"/>
              </a:rPr>
              <a:t>¡Esperamos que este recurso le sea de gran utilidad! </a:t>
            </a:r>
            <a:endParaRPr sz="1300">
              <a:solidFill>
                <a:srgbClr val="6A00A7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6A00A7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6A00A7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6A00A7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6A00A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6A00A7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6A00A7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-88350" y="-67900"/>
            <a:ext cx="9320699" cy="5279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5" name="Google Shape;75;p15"/>
          <p:cNvGraphicFramePr/>
          <p:nvPr/>
        </p:nvGraphicFramePr>
        <p:xfrm>
          <a:off x="533988" y="1573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{D9996D05-60C9-4F27-A60E-F94F482525D0}</a:tableStyleId>
              </a:tblPr>
              <a:tblGrid>
                <a:gridCol w="973450"/>
                <a:gridCol w="743500"/>
                <a:gridCol w="1311750"/>
                <a:gridCol w="1386550"/>
                <a:gridCol w="1268150"/>
                <a:gridCol w="1220875"/>
                <a:gridCol w="1171750"/>
              </a:tblGrid>
              <a:tr h="3686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000">
                          <a:solidFill>
                            <a:schemeClr val="lt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ETAPAS DEL PROCESO DE ONBOARDING</a:t>
                      </a:r>
                      <a:endParaRPr b="1" sz="1000">
                        <a:solidFill>
                          <a:schemeClr val="lt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BF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55DB4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000">
                          <a:solidFill>
                            <a:srgbClr val="6A00A7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Kick Off y Plan de Implementación</a:t>
                      </a:r>
                      <a:endParaRPr b="1" sz="1000">
                        <a:solidFill>
                          <a:srgbClr val="6A00A7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EA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s" sz="1000">
                          <a:solidFill>
                            <a:srgbClr val="6A00A7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Mapeo de Procesos y Requerimientos</a:t>
                      </a:r>
                      <a:endParaRPr b="1" sz="1000">
                        <a:solidFill>
                          <a:srgbClr val="6A00A7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F3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s" sz="1000">
                          <a:solidFill>
                            <a:srgbClr val="6A00A7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Desarrollo y Migración</a:t>
                      </a:r>
                      <a:endParaRPr b="1" sz="1000">
                        <a:solidFill>
                          <a:srgbClr val="6A00A7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EA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s" sz="1000">
                          <a:solidFill>
                            <a:srgbClr val="6A00A7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Pruebas y Validación</a:t>
                      </a:r>
                      <a:endParaRPr b="1" sz="1000">
                        <a:solidFill>
                          <a:srgbClr val="6A00A7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F3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s" sz="1000">
                          <a:solidFill>
                            <a:srgbClr val="6A00A7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Lanzamiento</a:t>
                      </a:r>
                      <a:endParaRPr b="1" sz="1000">
                        <a:solidFill>
                          <a:srgbClr val="6A00A7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s" sz="1000">
                          <a:solidFill>
                            <a:srgbClr val="6A00A7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y Go Live</a:t>
                      </a:r>
                      <a:endParaRPr b="1" sz="1000">
                        <a:solidFill>
                          <a:srgbClr val="6A00A7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EAFF"/>
                    </a:solidFill>
                  </a:tcPr>
                </a:tc>
              </a:tr>
              <a:tr h="368600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000">
                          <a:solidFill>
                            <a:srgbClr val="002955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Acciones</a:t>
                      </a:r>
                      <a:endParaRPr b="1" sz="1000">
                        <a:solidFill>
                          <a:srgbClr val="002955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>
                          <a:solidFill>
                            <a:srgbClr val="002955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¿Qué actividades realiza</a:t>
                      </a:r>
                      <a:endParaRPr sz="900">
                        <a:solidFill>
                          <a:srgbClr val="002955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>
                          <a:solidFill>
                            <a:srgbClr val="002955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el cliente en cada fase?</a:t>
                      </a:r>
                      <a:endParaRPr b="1" sz="1000">
                        <a:solidFill>
                          <a:srgbClr val="002955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BF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BF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EA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F3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EA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F3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EAFF"/>
                    </a:solidFill>
                  </a:tcPr>
                </a:tc>
              </a:tr>
              <a:tr h="624000"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s" sz="1000">
                          <a:solidFill>
                            <a:srgbClr val="002955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Experiencia del cliente</a:t>
                      </a:r>
                      <a:endParaRPr b="1" sz="1000">
                        <a:solidFill>
                          <a:srgbClr val="002955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BF3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BF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BF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" sz="900">
                          <a:solidFill>
                            <a:srgbClr val="002955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Positiva</a:t>
                      </a:r>
                      <a:endParaRPr b="1" sz="1000">
                        <a:solidFill>
                          <a:srgbClr val="002955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BF3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BF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BF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EA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F3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EA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F3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EAFF"/>
                    </a:solidFill>
                  </a:tcPr>
                </a:tc>
              </a:tr>
              <a:tr h="61222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>
                          <a:solidFill>
                            <a:srgbClr val="002955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Negativa</a:t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BF3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BF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BF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EA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F3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EA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F3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EAFF"/>
                    </a:solidFill>
                  </a:tcPr>
                </a:tc>
              </a:tr>
              <a:tr h="731500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000">
                          <a:solidFill>
                            <a:srgbClr val="002955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Puntos de contacto</a:t>
                      </a:r>
                      <a:endParaRPr b="1" sz="1000">
                        <a:solidFill>
                          <a:srgbClr val="002955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>
                          <a:solidFill>
                            <a:srgbClr val="002955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¿Cuáles son los puntos de contacto para cada fase? (correo, sitio web, teléfono, redes sociales, etc.)</a:t>
                      </a:r>
                      <a:endParaRPr b="1" sz="1000">
                        <a:solidFill>
                          <a:srgbClr val="002955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BF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BF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EA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F3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EA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F3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EAFF"/>
                    </a:solidFill>
                  </a:tcPr>
                </a:tc>
              </a:tr>
              <a:tr h="6590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000">
                          <a:solidFill>
                            <a:srgbClr val="002955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Puntos de dolor</a:t>
                      </a:r>
                      <a:endParaRPr b="1" sz="1000">
                        <a:solidFill>
                          <a:srgbClr val="002955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>
                          <a:solidFill>
                            <a:srgbClr val="002955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¿Cuáles son los puntos de dolor que enfrenta el cliente en cada etapa?</a:t>
                      </a:r>
                      <a:endParaRPr b="1" sz="1000">
                        <a:solidFill>
                          <a:srgbClr val="002955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BF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BF3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EA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F3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EA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F3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EAFF"/>
                    </a:solidFill>
                  </a:tcPr>
                </a:tc>
              </a:tr>
              <a:tr h="441600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000">
                          <a:solidFill>
                            <a:srgbClr val="002955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Soluciones</a:t>
                      </a:r>
                      <a:endParaRPr b="1" sz="1000">
                        <a:solidFill>
                          <a:srgbClr val="002955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900">
                          <a:solidFill>
                            <a:srgbClr val="002955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Describe una solución para cada etapa</a:t>
                      </a:r>
                      <a:endParaRPr b="1" sz="1000">
                        <a:solidFill>
                          <a:srgbClr val="002955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BF3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EA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F3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EA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F3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EAFF"/>
                    </a:solidFill>
                  </a:tcPr>
                </a:tc>
              </a:tr>
            </a:tbl>
          </a:graphicData>
        </a:graphic>
      </p:graphicFrame>
      <p:sp>
        <p:nvSpPr>
          <p:cNvPr id="76" name="Google Shape;76;p15"/>
          <p:cNvSpPr/>
          <p:nvPr/>
        </p:nvSpPr>
        <p:spPr>
          <a:xfrm>
            <a:off x="2889675" y="1578225"/>
            <a:ext cx="5198982" cy="853486"/>
          </a:xfrm>
          <a:custGeom>
            <a:rect b="b" l="l" r="r" t="t"/>
            <a:pathLst>
              <a:path extrusionOk="0" h="25521" w="252133">
                <a:moveTo>
                  <a:pt x="0" y="20644"/>
                </a:moveTo>
                <a:cubicBezTo>
                  <a:pt x="10832" y="18092"/>
                  <a:pt x="43765" y="4520"/>
                  <a:pt x="64994" y="5329"/>
                </a:cubicBezTo>
                <a:cubicBezTo>
                  <a:pt x="86223" y="6138"/>
                  <a:pt x="106581" y="26247"/>
                  <a:pt x="127374" y="25500"/>
                </a:cubicBezTo>
                <a:cubicBezTo>
                  <a:pt x="148167" y="24753"/>
                  <a:pt x="168960" y="4147"/>
                  <a:pt x="189753" y="847"/>
                </a:cubicBezTo>
                <a:cubicBezTo>
                  <a:pt x="210546" y="-2452"/>
                  <a:pt x="241736" y="4894"/>
                  <a:pt x="252133" y="5703"/>
                </a:cubicBezTo>
              </a:path>
            </a:pathLst>
          </a:custGeom>
          <a:noFill/>
          <a:ln cap="flat" cmpd="sng" w="9525">
            <a:solidFill>
              <a:srgbClr val="6A00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6A00A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5"/>
          <p:cNvSpPr/>
          <p:nvPr/>
        </p:nvSpPr>
        <p:spPr>
          <a:xfrm>
            <a:off x="2827496" y="2238893"/>
            <a:ext cx="100500" cy="91800"/>
          </a:xfrm>
          <a:prstGeom prst="ellipse">
            <a:avLst/>
          </a:prstGeom>
          <a:solidFill>
            <a:srgbClr val="6A00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6A00A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5"/>
          <p:cNvSpPr/>
          <p:nvPr/>
        </p:nvSpPr>
        <p:spPr>
          <a:xfrm>
            <a:off x="4204400" y="1709000"/>
            <a:ext cx="100500" cy="91800"/>
          </a:xfrm>
          <a:prstGeom prst="ellipse">
            <a:avLst/>
          </a:prstGeom>
          <a:solidFill>
            <a:srgbClr val="6A00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6A00A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5"/>
          <p:cNvSpPr/>
          <p:nvPr/>
        </p:nvSpPr>
        <p:spPr>
          <a:xfrm>
            <a:off x="5563266" y="2369716"/>
            <a:ext cx="100500" cy="91800"/>
          </a:xfrm>
          <a:prstGeom prst="ellipse">
            <a:avLst/>
          </a:prstGeom>
          <a:solidFill>
            <a:srgbClr val="6A00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6A00A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5"/>
          <p:cNvSpPr/>
          <p:nvPr/>
        </p:nvSpPr>
        <p:spPr>
          <a:xfrm>
            <a:off x="8024055" y="1727100"/>
            <a:ext cx="100500" cy="91800"/>
          </a:xfrm>
          <a:prstGeom prst="ellipse">
            <a:avLst/>
          </a:prstGeom>
          <a:solidFill>
            <a:srgbClr val="6A00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6A00A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5"/>
          <p:cNvSpPr/>
          <p:nvPr/>
        </p:nvSpPr>
        <p:spPr>
          <a:xfrm>
            <a:off x="6788880" y="1551075"/>
            <a:ext cx="100500" cy="91800"/>
          </a:xfrm>
          <a:prstGeom prst="ellipse">
            <a:avLst/>
          </a:prstGeom>
          <a:solidFill>
            <a:srgbClr val="6A00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6A00A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